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341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23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58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99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62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56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54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7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12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04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28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6C91-F868-4A3C-94B1-AE350C0D8B57}" type="datetimeFigureOut">
              <a:rPr lang="zh-TW" altLang="en-US" smtClean="0"/>
              <a:t>2012/9/6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E15C6-52B6-4DCB-8CC3-D986A6DCD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60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著作權與肖像</a:t>
            </a:r>
            <a:r>
              <a:rPr lang="zh-TW" altLang="en-US" dirty="0"/>
              <a:t>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48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肖像權的認識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肖像權的定義與</a:t>
            </a:r>
            <a:r>
              <a:rPr lang="zh-TW" altLang="en-US" dirty="0" smtClean="0"/>
              <a:t>性質</a:t>
            </a:r>
            <a:endParaRPr lang="en-US" altLang="zh-TW" dirty="0" smtClean="0"/>
          </a:p>
          <a:p>
            <a:pPr lvl="1"/>
            <a:r>
              <a:rPr lang="zh-TW" altLang="en-US" dirty="0"/>
              <a:t>攝影（包括照片與錄影）所享有之</a:t>
            </a:r>
            <a:r>
              <a:rPr lang="zh-TW" altLang="en-US" dirty="0" smtClean="0"/>
              <a:t>權利</a:t>
            </a:r>
            <a:endParaRPr lang="en-US" altLang="zh-TW" dirty="0" smtClean="0"/>
          </a:p>
          <a:p>
            <a:r>
              <a:rPr lang="zh-TW" altLang="en-US" dirty="0"/>
              <a:t>肖像權侵害的</a:t>
            </a:r>
            <a:r>
              <a:rPr lang="zh-TW" altLang="en-US" dirty="0" smtClean="0"/>
              <a:t>認定</a:t>
            </a:r>
            <a:endParaRPr lang="en-US" altLang="zh-TW" dirty="0" smtClean="0"/>
          </a:p>
          <a:p>
            <a:pPr lvl="1"/>
            <a:r>
              <a:rPr lang="zh-TW" altLang="en-US" dirty="0"/>
              <a:t>只要未得權利所有人授權使用即為權利侵害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/>
              <a:t>肖像權侵害之</a:t>
            </a:r>
            <a:r>
              <a:rPr lang="zh-TW" altLang="en-US" dirty="0" smtClean="0"/>
              <a:t>救濟</a:t>
            </a:r>
            <a:endParaRPr lang="en-US" altLang="zh-TW" dirty="0" smtClean="0"/>
          </a:p>
          <a:p>
            <a:pPr lvl="1"/>
            <a:r>
              <a:rPr lang="zh-TW" altLang="en-US" dirty="0"/>
              <a:t>並得請求損害賠償或慰撫金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574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案例</a:t>
            </a:r>
            <a:r>
              <a:rPr lang="en-US" altLang="zh-TW" dirty="0" smtClean="0"/>
              <a:t>_</a:t>
            </a:r>
            <a:r>
              <a:rPr lang="zh-TW" altLang="en-US" dirty="0" smtClean="0"/>
              <a:t>未經同意拍照恐侵肖像權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7767497" cy="4464496"/>
          </a:xfrm>
        </p:spPr>
      </p:pic>
    </p:spTree>
    <p:extLst>
      <p:ext uri="{BB962C8B-B14F-4D97-AF65-F5344CB8AC3E}">
        <p14:creationId xmlns:p14="http://schemas.microsoft.com/office/powerpoint/2010/main" val="40126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案例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)_</a:t>
            </a:r>
            <a:r>
              <a:rPr lang="zh-TW" altLang="en-US" dirty="0" smtClean="0"/>
              <a:t>未經同意拍照恐侵肖像權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6984776" cy="4768766"/>
          </a:xfrm>
        </p:spPr>
      </p:pic>
    </p:spTree>
    <p:extLst>
      <p:ext uri="{BB962C8B-B14F-4D97-AF65-F5344CB8AC3E}">
        <p14:creationId xmlns:p14="http://schemas.microsoft.com/office/powerpoint/2010/main" val="126775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0"/>
            <a:ext cx="5236191" cy="6741368"/>
          </a:xfrm>
        </p:spPr>
      </p:pic>
    </p:spTree>
    <p:extLst>
      <p:ext uri="{BB962C8B-B14F-4D97-AF65-F5344CB8AC3E}">
        <p14:creationId xmlns:p14="http://schemas.microsoft.com/office/powerpoint/2010/main" val="183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下載盜版 美單親媽罰百萬美元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/>
              <a:t>【</a:t>
            </a:r>
            <a:r>
              <a:rPr lang="zh-TW" altLang="en-US" dirty="0"/>
              <a:t>大紀元</a:t>
            </a:r>
            <a:r>
              <a:rPr lang="en-US" altLang="zh-TW" dirty="0"/>
              <a:t>11</a:t>
            </a:r>
            <a:r>
              <a:rPr lang="zh-TW" altLang="en-US" dirty="0"/>
              <a:t>月</a:t>
            </a:r>
            <a:r>
              <a:rPr lang="en-US" altLang="zh-TW" dirty="0"/>
              <a:t>5</a:t>
            </a:r>
            <a:r>
              <a:rPr lang="zh-TW" altLang="en-US" dirty="0"/>
              <a:t>日報導</a:t>
            </a:r>
            <a:r>
              <a:rPr lang="en-US" altLang="zh-TW" dirty="0"/>
              <a:t>】</a:t>
            </a:r>
            <a:r>
              <a:rPr lang="zh-TW" altLang="en-US" dirty="0"/>
              <a:t>（中央社華盛頓</a:t>
            </a:r>
            <a:r>
              <a:rPr lang="en-US" altLang="zh-TW" dirty="0"/>
              <a:t>4</a:t>
            </a:r>
            <a:r>
              <a:rPr lang="zh-TW" altLang="en-US" dirty="0"/>
              <a:t>日法新電）美國陪審團對一起備受矚目的數位盜版案做出裁決，明尼蘇達州（</a:t>
            </a:r>
            <a:r>
              <a:rPr lang="en-US" altLang="zh-TW" dirty="0"/>
              <a:t>Minnesota</a:t>
            </a:r>
            <a:r>
              <a:rPr lang="zh-TW" altLang="en-US" dirty="0"/>
              <a:t>）</a:t>
            </a:r>
            <a:r>
              <a:rPr lang="en-US" altLang="zh-TW" dirty="0"/>
              <a:t>1</a:t>
            </a:r>
            <a:r>
              <a:rPr lang="zh-TW" altLang="en-US" dirty="0"/>
              <a:t>名婦女因非法下載</a:t>
            </a:r>
            <a:r>
              <a:rPr lang="en-US" altLang="zh-TW" dirty="0"/>
              <a:t>24</a:t>
            </a:r>
            <a:r>
              <a:rPr lang="zh-TW" altLang="en-US" dirty="0"/>
              <a:t>首歌曲，被判</a:t>
            </a:r>
            <a:r>
              <a:rPr lang="en-US" altLang="zh-TW" dirty="0"/>
              <a:t>150</a:t>
            </a:r>
            <a:r>
              <a:rPr lang="zh-TW" altLang="en-US" dirty="0"/>
              <a:t>萬美元罰金。</a:t>
            </a:r>
          </a:p>
          <a:p>
            <a:r>
              <a:rPr lang="zh-TW" altLang="en-US" dirty="0"/>
              <a:t>湯瑪斯拉塞特（</a:t>
            </a:r>
            <a:r>
              <a:rPr lang="en-US" altLang="zh-TW" dirty="0" err="1"/>
              <a:t>Jammie</a:t>
            </a:r>
            <a:r>
              <a:rPr lang="en-US" altLang="zh-TW" dirty="0"/>
              <a:t> Thomas-</a:t>
            </a:r>
            <a:r>
              <a:rPr lang="en-US" altLang="zh-TW" dirty="0" err="1"/>
              <a:t>Rasset</a:t>
            </a:r>
            <a:r>
              <a:rPr lang="zh-TW" altLang="en-US" dirty="0"/>
              <a:t>）是獨自扶養</a:t>
            </a:r>
            <a:r>
              <a:rPr lang="en-US" altLang="zh-TW" dirty="0"/>
              <a:t>4</a:t>
            </a:r>
            <a:r>
              <a:rPr lang="zh-TW" altLang="en-US" dirty="0"/>
              <a:t>個孩子的單親媽媽，她因利用點對點分享網站</a:t>
            </a:r>
            <a:r>
              <a:rPr lang="en-US" altLang="zh-TW" dirty="0" err="1"/>
              <a:t>KaZaA</a:t>
            </a:r>
            <a:r>
              <a:rPr lang="zh-TW" altLang="en-US" dirty="0"/>
              <a:t>從網路上下載歌曲而侵害著作權，陪審團今天判定她必須為此負法律責任。</a:t>
            </a:r>
          </a:p>
          <a:p>
            <a:endParaRPr lang="zh-TW" altLang="en-US" dirty="0"/>
          </a:p>
          <a:p>
            <a:r>
              <a:rPr lang="zh-TW" altLang="en-US" dirty="0"/>
              <a:t>她被判</a:t>
            </a:r>
            <a:r>
              <a:rPr lang="en-US" altLang="zh-TW" dirty="0"/>
              <a:t>1</a:t>
            </a:r>
            <a:r>
              <a:rPr lang="zh-TW" altLang="en-US" dirty="0"/>
              <a:t>首歌曲罰</a:t>
            </a:r>
            <a:r>
              <a:rPr lang="en-US" altLang="zh-TW" dirty="0"/>
              <a:t>6</a:t>
            </a:r>
            <a:r>
              <a:rPr lang="zh-TW" altLang="en-US" dirty="0"/>
              <a:t>萬</a:t>
            </a:r>
            <a:r>
              <a:rPr lang="en-US" altLang="zh-TW" dirty="0"/>
              <a:t>2500</a:t>
            </a:r>
            <a:r>
              <a:rPr lang="zh-TW" altLang="en-US" dirty="0"/>
              <a:t>美元，</a:t>
            </a:r>
            <a:r>
              <a:rPr lang="en-US" altLang="zh-TW" dirty="0"/>
              <a:t>24</a:t>
            </a:r>
            <a:r>
              <a:rPr lang="zh-TW" altLang="en-US" dirty="0"/>
              <a:t>首合計</a:t>
            </a:r>
            <a:r>
              <a:rPr lang="en-US" altLang="zh-TW" dirty="0"/>
              <a:t>150</a:t>
            </a:r>
            <a:r>
              <a:rPr lang="zh-TW" altLang="en-US" dirty="0"/>
              <a:t>萬美元。</a:t>
            </a:r>
          </a:p>
          <a:p>
            <a:endParaRPr lang="zh-TW" altLang="en-US" dirty="0"/>
          </a:p>
          <a:p>
            <a:r>
              <a:rPr lang="zh-TW" altLang="en-US" dirty="0"/>
              <a:t>這已經是陪審團第</a:t>
            </a:r>
            <a:r>
              <a:rPr lang="en-US" altLang="zh-TW" dirty="0"/>
              <a:t>3</a:t>
            </a:r>
            <a:r>
              <a:rPr lang="zh-TW" altLang="en-US" dirty="0"/>
              <a:t>次對這個纏訟多時的案件做出裁決，美國唱片業協會（</a:t>
            </a:r>
            <a:r>
              <a:rPr lang="en-US" altLang="zh-TW" dirty="0"/>
              <a:t>Recording </a:t>
            </a:r>
            <a:r>
              <a:rPr lang="en-US" altLang="zh-TW" dirty="0" err="1"/>
              <a:t>IndustryAssociation</a:t>
            </a:r>
            <a:r>
              <a:rPr lang="en-US" altLang="zh-TW" dirty="0"/>
              <a:t> of America</a:t>
            </a:r>
            <a:r>
              <a:rPr lang="zh-TW" altLang="en-US" dirty="0"/>
              <a:t>，</a:t>
            </a:r>
            <a:r>
              <a:rPr lang="en-US" altLang="zh-TW" dirty="0"/>
              <a:t>RIAA</a:t>
            </a:r>
            <a:r>
              <a:rPr lang="zh-TW" altLang="en-US" dirty="0"/>
              <a:t>）表示滿意。</a:t>
            </a:r>
          </a:p>
          <a:p>
            <a:endParaRPr lang="zh-TW" altLang="en-US" dirty="0"/>
          </a:p>
          <a:p>
            <a:r>
              <a:rPr lang="en-US" altLang="zh-TW" dirty="0"/>
              <a:t>RIAA</a:t>
            </a:r>
            <a:r>
              <a:rPr lang="zh-TW" altLang="en-US" dirty="0"/>
              <a:t>聲明表示：「我們再次感謝陪審團對此案的裁決，他們明白被告不當行為的嚴重性。」（譯者：中央社張稚昀）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435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53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271</Words>
  <Application>Microsoft Office PowerPoint</Application>
  <PresentationFormat>如螢幕大小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著作權與肖像權</vt:lpstr>
      <vt:lpstr>肖像權的認識</vt:lpstr>
      <vt:lpstr>案例_未經同意拍照恐侵肖像權</vt:lpstr>
      <vt:lpstr>案例(續)_未經同意拍照恐侵肖像權</vt:lpstr>
      <vt:lpstr>PowerPoint 簡報</vt:lpstr>
      <vt:lpstr>下載盜版 美單親媽罰百萬美元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zhesmis</dc:creator>
  <cp:lastModifiedBy>zhesmis</cp:lastModifiedBy>
  <cp:revision>5</cp:revision>
  <dcterms:created xsi:type="dcterms:W3CDTF">2012-08-29T03:09:32Z</dcterms:created>
  <dcterms:modified xsi:type="dcterms:W3CDTF">2012-09-06T00:35:15Z</dcterms:modified>
</cp:coreProperties>
</file>